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0"/>
  </p:notesMasterIdLst>
  <p:sldIdLst>
    <p:sldId id="258" r:id="rId2"/>
    <p:sldId id="256" r:id="rId3"/>
    <p:sldId id="283" r:id="rId4"/>
    <p:sldId id="263" r:id="rId5"/>
    <p:sldId id="266" r:id="rId6"/>
    <p:sldId id="292" r:id="rId7"/>
    <p:sldId id="275" r:id="rId8"/>
    <p:sldId id="271" r:id="rId9"/>
    <p:sldId id="272" r:id="rId10"/>
    <p:sldId id="273" r:id="rId11"/>
    <p:sldId id="282" r:id="rId12"/>
    <p:sldId id="274" r:id="rId13"/>
    <p:sldId id="269" r:id="rId14"/>
    <p:sldId id="260" r:id="rId15"/>
    <p:sldId id="276" r:id="rId16"/>
    <p:sldId id="277" r:id="rId17"/>
    <p:sldId id="278" r:id="rId18"/>
    <p:sldId id="279" r:id="rId19"/>
    <p:sldId id="280" r:id="rId20"/>
    <p:sldId id="281" r:id="rId21"/>
    <p:sldId id="284" r:id="rId22"/>
    <p:sldId id="285" r:id="rId23"/>
    <p:sldId id="289" r:id="rId24"/>
    <p:sldId id="290" r:id="rId25"/>
    <p:sldId id="291" r:id="rId26"/>
    <p:sldId id="286" r:id="rId27"/>
    <p:sldId id="287" r:id="rId28"/>
    <p:sldId id="288" r:id="rId29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p" initials="A" lastIdx="1" clrIdx="0">
    <p:extLst>
      <p:ext uri="{19B8F6BF-5375-455C-9EA6-DF929625EA0E}">
        <p15:presenceInfo xmlns:p15="http://schemas.microsoft.com/office/powerpoint/2012/main" userId="Al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1103"/>
    <a:srgbClr val="BD1003"/>
    <a:srgbClr val="B51003"/>
    <a:srgbClr val="D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Orta Stil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60"/>
  </p:normalViewPr>
  <p:slideViewPr>
    <p:cSldViewPr>
      <p:cViewPr>
        <p:scale>
          <a:sx n="125" d="100"/>
          <a:sy n="125" d="100"/>
        </p:scale>
        <p:origin x="1116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147F9-AFD0-4912-B3EF-35AA0D815F5D}" type="datetimeFigureOut">
              <a:rPr lang="tr-TR" smtClean="0"/>
              <a:t>5.04.2019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06C07-EC19-4DB2-9956-7CF0A77728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3084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06C07-EC19-4DB2-9956-7CF0A7772893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1043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4592-3F1A-493D-8890-47A9C9510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1953B-AE3C-480B-B447-1FF66734E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44456-1879-4361-AC56-F8F5A78E6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B75A4-5665-4E07-8130-65DF9800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B23A2-EE87-48C1-B29C-7D0FF45B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19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138F-6807-4294-B202-54602104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03A4F-ACCC-49B3-8002-7C58A2279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8522C-9BAC-426E-AA2D-70FF6D47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2C988-2F6D-4D5F-B285-04CE49F12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2F6BA-921B-4D39-96B7-32F8F749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2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D18EEE-B497-4650-8D2A-AE187F168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9512C2-8D98-40DE-8FA8-0607D8FED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6EE6D-B565-4D87-A6AC-8BA100F5A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27244-DA87-4D8A-A042-3C08AEEB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7467F-596D-4B6B-8066-FC76CDA0A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30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3930-4E0C-4448-AFD7-0324F425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6197-9760-445D-ACE5-26AD179B6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112E6-3142-4D65-9DA8-EED9B330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90DCB-53CA-4A30-8015-17C094C73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E30BF-C01D-4C78-B87A-AB78643B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7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40F54-0763-4F76-AE14-38706E560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28699-9A87-4753-A0DC-2DB3E4020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394C6-22F8-4C83-9940-BF3A6502F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20CED-7F6C-4417-98C4-FC49E257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F0A76-9069-4993-A2C2-9C7A1263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D1EF-60DD-455E-9CB2-5407981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31B1F-DCA3-4A79-AEE1-8CD17ACEE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E60B7-7D9B-414F-BCFE-247293538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73CFA-DB1A-4482-973A-DD7DA6779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CC4DE-6F4A-46E5-A9E7-1C1E0D85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E7791-7D34-43F7-ABE2-D2DCA1CC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5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8213-4D7D-4B91-A86E-6D433969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AA56C-D49C-465D-AF16-2F3A00395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7BC24-41BC-4668-9A6D-6322FACDE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E7B24-1CFB-4D94-89E8-269BD808C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43FD00-5962-4466-A267-D3C04637D2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CF1A61-690B-48E2-82ED-03DD2C78B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22A79-9321-4BC0-A5D2-1B0C013C1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54271A-A5C8-4A56-8B16-4FE42096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0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F460-E567-4FC8-8C5D-66384E5F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70B90B-685F-470A-8D82-CE9C56717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EEC33-0918-48C9-B686-9B2D6586D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BC507-3BCE-4351-B01F-B97A3B63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94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18AC6-6BD2-4B72-8A0D-AC8A8BA03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8D6B63-B3A0-4CB7-85AE-0B7428D59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C29D0-1F61-4F63-B1BD-0378561D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84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BCAD-59B2-49CB-A93C-7DFFE828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C6EC2-D468-4D8E-AC39-E1B22AB40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09ADE-50A3-418D-B1F6-0155B5925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F7154-9909-475C-B59C-FC9FB36D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44CAB-C400-44CC-927D-1A2E8558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871A4-F9F0-4181-99FB-711DDA2B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01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5814-AAEE-41CC-96E8-A64F0138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4BDD30-45F2-4E80-B44D-4FDEF53B8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B499D-78C1-4BE9-A47A-2EDD1BDA8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57658-453D-486D-91F9-D55C751E9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8A681-7A74-4D22-86A9-74245F4CC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AD614-D4FD-42B7-8A5C-F45752DF6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0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8CE20E-C738-4602-9481-241005CBB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9864C-AE7A-4F96-BB33-0FF5E90B5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AA18F-BB5A-4187-979D-E0F2E2970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5CE1B-5F36-4E4C-B957-7CB9DD38C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AD8EC-75BF-4D8D-8F01-E37264850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png"/><Relationship Id="rId7" Type="http://schemas.openxmlformats.org/officeDocument/2006/relationships/image" Target="../media/image30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11A37-9481-4BC2-9C8E-7E1DE4605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/>
          <a:p>
            <a:r>
              <a:rPr lang="tr-TR" dirty="0"/>
              <a:t>VLA Elektrik / </a:t>
            </a:r>
            <a:r>
              <a:rPr lang="tr-TR" dirty="0" err="1"/>
              <a:t>Aviyonik</a:t>
            </a:r>
            <a:r>
              <a:rPr lang="tr-TR" dirty="0"/>
              <a:t> Grubu</a:t>
            </a:r>
            <a:br>
              <a:rPr lang="tr-TR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F344D-F35E-43AC-A821-A6AF8ADC15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tr-TR" dirty="0"/>
              <a:t>Mehmet Alp ER</a:t>
            </a:r>
          </a:p>
          <a:p>
            <a:pPr algn="r"/>
            <a:r>
              <a:rPr lang="tr-TR" dirty="0"/>
              <a:t>Halil TEMURTAŞ</a:t>
            </a:r>
          </a:p>
          <a:p>
            <a:pPr algn="r"/>
            <a:r>
              <a:rPr lang="tr-TR" dirty="0"/>
              <a:t>Nesil BOR</a:t>
            </a:r>
          </a:p>
          <a:p>
            <a:pPr algn="r"/>
            <a:r>
              <a:rPr lang="tr-TR" dirty="0"/>
              <a:t>Fatih YAVUZ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7E3CDAF-3612-4945-B789-599D17972CE4}"/>
              </a:ext>
            </a:extLst>
          </p:cNvPr>
          <p:cNvSpPr/>
          <p:nvPr/>
        </p:nvSpPr>
        <p:spPr>
          <a:xfrm>
            <a:off x="2362200" y="152400"/>
            <a:ext cx="762000" cy="762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9288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GTX 345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1090 MHz ADS-B “Out” Transponder</a:t>
            </a:r>
            <a:endParaRPr lang="tr-TR" dirty="0"/>
          </a:p>
          <a:p>
            <a:pPr fontAlgn="base"/>
            <a:r>
              <a:rPr lang="tr-TR" dirty="0"/>
              <a:t>Diğer Garmin Aviyonik Ekipmanlarıyla uyumlu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 500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GTN 750</a:t>
            </a:r>
          </a:p>
          <a:p>
            <a:pPr fontAlgn="base"/>
            <a:r>
              <a:rPr lang="en-US" dirty="0"/>
              <a:t>1090 MHz </a:t>
            </a:r>
            <a:r>
              <a:rPr lang="tr-TR" dirty="0"/>
              <a:t>çıktısı dünyada her yerde ve her irtifada kullanışlı</a:t>
            </a:r>
            <a:endParaRPr lang="en-US" dirty="0"/>
          </a:p>
          <a:p>
            <a:pPr fontAlgn="base"/>
            <a:endParaRPr lang="tr-TR" dirty="0">
              <a:solidFill>
                <a:srgbClr val="101010"/>
              </a:solidFill>
              <a:latin typeface="inherit"/>
            </a:endParaRPr>
          </a:p>
          <a:p>
            <a:pPr fontAlgn="base"/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8786A7F-A5DB-4038-BA27-4A1339C71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0" t="28916" r="-2410" b="30120"/>
          <a:stretch/>
        </p:blipFill>
        <p:spPr>
          <a:xfrm>
            <a:off x="5867400" y="1981200"/>
            <a:ext cx="3162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60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GMA 345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Ses paneli</a:t>
            </a:r>
          </a:p>
          <a:p>
            <a:r>
              <a:rPr lang="en-US" dirty="0"/>
              <a:t>LED</a:t>
            </a:r>
            <a:r>
              <a:rPr lang="tr-TR" dirty="0"/>
              <a:t> aydınlatmalı kontrol düğmeleri</a:t>
            </a:r>
          </a:p>
          <a:p>
            <a:r>
              <a:rPr lang="en-US" dirty="0"/>
              <a:t> MASQ processing </a:t>
            </a:r>
            <a:endParaRPr lang="tr-TR" dirty="0"/>
          </a:p>
          <a:p>
            <a:pPr lvl="1"/>
            <a:r>
              <a:rPr lang="tr-TR" dirty="0"/>
              <a:t>Aviyonik girdilerdeki çevre gürültüsünü azaltır</a:t>
            </a:r>
          </a:p>
          <a:p>
            <a:r>
              <a:rPr lang="en-US" dirty="0"/>
              <a:t> </a:t>
            </a:r>
            <a:r>
              <a:rPr lang="tr-TR" dirty="0"/>
              <a:t>TEL-RING için daima açık giriş</a:t>
            </a:r>
          </a:p>
          <a:p>
            <a:pPr lvl="1"/>
            <a:r>
              <a:rPr lang="tr-TR" dirty="0"/>
              <a:t>İrtifa dikkat uyarısı</a:t>
            </a:r>
          </a:p>
          <a:p>
            <a:pPr lvl="1"/>
            <a:r>
              <a:rPr lang="tr-TR" dirty="0"/>
              <a:t>diğer uyarı tonları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762260C-DB19-491D-BEFA-8FDB49DC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057400"/>
            <a:ext cx="28765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09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G5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07" y="1825625"/>
            <a:ext cx="7886700" cy="4351338"/>
          </a:xfrm>
        </p:spPr>
        <p:txBody>
          <a:bodyPr/>
          <a:lstStyle/>
          <a:p>
            <a:r>
              <a:rPr lang="tr-TR" dirty="0"/>
              <a:t>Yatış açısı gösterge paneli (</a:t>
            </a:r>
            <a:r>
              <a:rPr lang="tr-TR" dirty="0" err="1"/>
              <a:t>Attitude</a:t>
            </a:r>
            <a:r>
              <a:rPr lang="tr-TR" dirty="0"/>
              <a:t> </a:t>
            </a:r>
            <a:r>
              <a:rPr lang="tr-TR" dirty="0" err="1"/>
              <a:t>Indicator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C405D85-B8A8-485F-822D-048AB971F7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0" t="5114" r="10908" b="11250"/>
          <a:stretch/>
        </p:blipFill>
        <p:spPr>
          <a:xfrm>
            <a:off x="2933700" y="2438400"/>
            <a:ext cx="3276600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0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Artex</a:t>
            </a:r>
            <a:r>
              <a:rPr lang="tr-TR" sz="3600" dirty="0"/>
              <a:t> ME406 ELT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406 MHz Emergency Locator Transmitter</a:t>
            </a:r>
          </a:p>
          <a:p>
            <a:r>
              <a:rPr lang="en-US" dirty="0"/>
              <a:t>ELT</a:t>
            </a:r>
            <a:r>
              <a:rPr lang="tr-TR" dirty="0"/>
              <a:t> aktif hale gelince :</a:t>
            </a:r>
          </a:p>
          <a:p>
            <a:pPr lvl="1"/>
            <a:r>
              <a:rPr lang="en-US" dirty="0"/>
              <a:t>406 MHz</a:t>
            </a:r>
            <a:r>
              <a:rPr lang="tr-TR" dirty="0"/>
              <a:t>’lik</a:t>
            </a:r>
            <a:r>
              <a:rPr lang="en-US" dirty="0"/>
              <a:t> transmitter</a:t>
            </a:r>
            <a:r>
              <a:rPr lang="tr-TR" dirty="0"/>
              <a:t> her 50 saniyede bir</a:t>
            </a:r>
          </a:p>
          <a:p>
            <a:pPr marL="342900" lvl="1" indent="0">
              <a:buNone/>
            </a:pPr>
            <a:r>
              <a:rPr lang="tr-TR" dirty="0"/>
              <a:t>arama kurtarma ekiplerine uçağın konumunu</a:t>
            </a:r>
          </a:p>
          <a:p>
            <a:pPr marL="342900" lvl="1" indent="0">
              <a:buNone/>
            </a:pPr>
            <a:r>
              <a:rPr lang="tr-TR" dirty="0"/>
              <a:t>bildiren bir yayın yapar.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DA3BEF5-F0DB-4CEB-8AA2-F67D1FF95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429272"/>
            <a:ext cx="3144044" cy="31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54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6DE35-25DD-4421-A27B-1E3B769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Mimari</a:t>
            </a:r>
            <a:endParaRPr lang="en-US" sz="3600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D9378D0A-CC2F-4D95-900A-FFDBC9BA853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82" y="1825624"/>
            <a:ext cx="3566118" cy="449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33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Işıklandırma Ekipmanı Seçimi</a:t>
            </a:r>
            <a:endParaRPr lang="en-US" sz="3600" dirty="0"/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D3EEAC4C-E489-40BE-AE52-B31541E78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70202"/>
              </p:ext>
            </p:extLst>
          </p:nvPr>
        </p:nvGraphicFramePr>
        <p:xfrm>
          <a:off x="628650" y="2286000"/>
          <a:ext cx="7886700" cy="1821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353648854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3688956968"/>
                    </a:ext>
                  </a:extLst>
                </a:gridCol>
              </a:tblGrid>
              <a:tr h="60716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İstenilen Ekipman</a:t>
                      </a: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Seçilen Ekipman</a:t>
                      </a:r>
                    </a:p>
                  </a:txBody>
                  <a:tcPr marL="342900" marR="9525" marT="9525" marB="0" anchor="ctr"/>
                </a:tc>
                <a:extLst>
                  <a:ext uri="{0D108BD9-81ED-4DB2-BD59-A6C34878D82A}">
                    <a16:rowId xmlns:a16="http://schemas.microsoft.com/office/drawing/2014/main" val="4042268296"/>
                  </a:ext>
                </a:extLst>
              </a:tr>
              <a:tr h="60716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Anti-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Collision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Light</a:t>
                      </a:r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4350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AVEO 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Engineering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tr-T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RedBaron</a:t>
                      </a:r>
                      <a:r>
                        <a:rPr lang="tr-T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DayLite</a:t>
                      </a:r>
                      <a:endParaRPr lang="tr-T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2900" marR="9525" marT="9525" marB="0" anchor="ctr"/>
                </a:tc>
                <a:extLst>
                  <a:ext uri="{0D108BD9-81ED-4DB2-BD59-A6C34878D82A}">
                    <a16:rowId xmlns:a16="http://schemas.microsoft.com/office/drawing/2014/main" val="2617091752"/>
                  </a:ext>
                </a:extLst>
              </a:tr>
              <a:tr h="60716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Navigation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Light</a:t>
                      </a:r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4350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AVEO 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Engineering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tr-T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Andromeda</a:t>
                      </a:r>
                      <a:r>
                        <a:rPr lang="tr-T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DayLite</a:t>
                      </a:r>
                      <a:endParaRPr lang="tr-T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ctr"/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extLst>
                  <a:ext uri="{0D108BD9-81ED-4DB2-BD59-A6C34878D82A}">
                    <a16:rowId xmlns:a16="http://schemas.microsoft.com/office/drawing/2014/main" val="3357257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081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dirty="0"/>
              <a:t>Çarpışma Engelleyici Işıklar</a:t>
            </a:r>
            <a:endParaRPr lang="en-US" sz="3600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F5FCAB1-A998-413A-9B78-303A9B19B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980" y="1700895"/>
            <a:ext cx="4112507" cy="2313286"/>
          </a:xfrm>
          <a:prstGeom prst="rect">
            <a:avLst/>
          </a:prstGeom>
        </p:spPr>
      </p:pic>
      <p:pic>
        <p:nvPicPr>
          <p:cNvPr id="7" name="Picture 2" descr="https://encrypted-tbn0.gstatic.com/images?q=tbn:ANd9GcRSGkGJV45eio4SUKCmZzNunlAJXd3cGh9mR07mWMI14so4gtop">
            <a:extLst>
              <a:ext uri="{FF2B5EF4-FFF2-40B4-BE49-F238E27FC236}">
                <a16:creationId xmlns:a16="http://schemas.microsoft.com/office/drawing/2014/main" id="{9A56DF27-B15A-40FA-876C-97138016B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99" y="3997101"/>
            <a:ext cx="4112507" cy="230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380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AVEO </a:t>
            </a:r>
            <a:r>
              <a:rPr lang="tr-TR" sz="3600" dirty="0" err="1"/>
              <a:t>Engineering</a:t>
            </a:r>
            <a:r>
              <a:rPr lang="tr-TR" sz="3600" dirty="0"/>
              <a:t> </a:t>
            </a:r>
            <a:r>
              <a:rPr lang="tr-TR" sz="3600" dirty="0" err="1"/>
              <a:t>RedBaron</a:t>
            </a:r>
            <a:r>
              <a:rPr lang="tr-TR" sz="3600" dirty="0"/>
              <a:t> </a:t>
            </a:r>
            <a:r>
              <a:rPr lang="tr-TR" sz="3600" dirty="0" err="1"/>
              <a:t>DayLite</a:t>
            </a:r>
            <a:endParaRPr lang="tr-TR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Anti-collision LED light – Red or White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FF688E6-7E01-4182-AEEA-13287C925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6" r="15046"/>
          <a:stretch/>
        </p:blipFill>
        <p:spPr>
          <a:xfrm>
            <a:off x="5772150" y="2732617"/>
            <a:ext cx="2743200" cy="253735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58B07FC-057C-4DD2-A9F3-A64896F8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486025"/>
            <a:ext cx="19050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60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Navigasyon</a:t>
            </a:r>
            <a:r>
              <a:rPr lang="tr-TR" sz="3600" dirty="0"/>
              <a:t> / Pozisyon Işıkları</a:t>
            </a:r>
            <a:endParaRPr lang="en-US" sz="3600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CD4AE864-50E4-4C5D-A14F-9FF711F54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547" y="1690689"/>
            <a:ext cx="6680906" cy="375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95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AVEO </a:t>
            </a:r>
            <a:r>
              <a:rPr lang="tr-TR" sz="3600" dirty="0" err="1"/>
              <a:t>Engineering</a:t>
            </a:r>
            <a:r>
              <a:rPr lang="tr-TR" sz="3600" dirty="0"/>
              <a:t>  </a:t>
            </a:r>
            <a:r>
              <a:rPr lang="tr-TR" sz="3600" dirty="0" err="1"/>
              <a:t>Andromeda</a:t>
            </a:r>
            <a:r>
              <a:rPr lang="tr-TR" sz="3600" dirty="0"/>
              <a:t> </a:t>
            </a:r>
            <a:r>
              <a:rPr lang="tr-TR" sz="3600" dirty="0" err="1"/>
              <a:t>DayLite</a:t>
            </a:r>
            <a:endParaRPr lang="tr-TR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Navigation / Position / Strobe LED light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3EBB23F-AD29-4137-94EF-6A81F2D50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" r="8333"/>
          <a:stretch/>
        </p:blipFill>
        <p:spPr>
          <a:xfrm>
            <a:off x="4705350" y="2729706"/>
            <a:ext cx="3810000" cy="254317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E40AF96-C41F-499A-8899-DF919DA35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486025"/>
            <a:ext cx="19050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2A3C-DF8E-433F-AAE5-3619976F7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609600"/>
            <a:ext cx="6705600" cy="838200"/>
          </a:xfrm>
        </p:spPr>
        <p:txBody>
          <a:bodyPr>
            <a:normAutofit/>
          </a:bodyPr>
          <a:lstStyle/>
          <a:p>
            <a:r>
              <a:rPr lang="tr-TR" sz="3600" dirty="0"/>
              <a:t>İçerik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1793-91F8-4A67-986E-DF71DA3BB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52600"/>
            <a:ext cx="6858000" cy="35052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 err="1"/>
              <a:t>Aviyonik</a:t>
            </a:r>
            <a:r>
              <a:rPr lang="tr-TR" sz="2400" dirty="0"/>
              <a:t> Seçimi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 err="1"/>
              <a:t>Aviyonik</a:t>
            </a:r>
            <a:r>
              <a:rPr lang="tr-TR" sz="2400" dirty="0"/>
              <a:t> Mimari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/>
              <a:t>Işıklandırma Malzeme Seçimi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/>
              <a:t>Elektrik Mimari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/>
              <a:t>Enerji Kullanımı ve Batarya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0D4112-3A14-4DAB-9D4C-0E343BD737D2}"/>
              </a:ext>
            </a:extLst>
          </p:cNvPr>
          <p:cNvCxnSpPr/>
          <p:nvPr/>
        </p:nvCxnSpPr>
        <p:spPr>
          <a:xfrm>
            <a:off x="0" y="1600200"/>
            <a:ext cx="9144000" cy="0"/>
          </a:xfrm>
          <a:prstGeom prst="line">
            <a:avLst/>
          </a:prstGeom>
          <a:ln w="38100">
            <a:solidFill>
              <a:srgbClr val="C511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673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A99F1-45AE-4B25-B358-A890D5DDC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Elektrik Mimari</a:t>
            </a:r>
            <a:endParaRPr lang="en-US" sz="3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7BE7D9-6B0A-4550-9F20-13929A4E35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608" y="1825625"/>
            <a:ext cx="44787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09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A99F1-45AE-4B25-B358-A890D5DDC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Enerji Kullanımı ve Batarya</a:t>
            </a:r>
            <a:endParaRPr lang="en-US" sz="3600" dirty="0"/>
          </a:p>
        </p:txBody>
      </p:sp>
      <p:graphicFrame>
        <p:nvGraphicFramePr>
          <p:cNvPr id="6" name="İçerik Yer Tutucusu 5">
            <a:extLst>
              <a:ext uri="{FF2B5EF4-FFF2-40B4-BE49-F238E27FC236}">
                <a16:creationId xmlns:a16="http://schemas.microsoft.com/office/drawing/2014/main" id="{9F1FB0AC-8F5E-4FE2-AB4B-C5295B6C1F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58414"/>
              </p:ext>
            </p:extLst>
          </p:nvPr>
        </p:nvGraphicFramePr>
        <p:xfrm>
          <a:off x="457200" y="1825624"/>
          <a:ext cx="8305800" cy="3660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600">
                  <a:extLst>
                    <a:ext uri="{9D8B030D-6E8A-4147-A177-3AD203B41FA5}">
                      <a16:colId xmlns:a16="http://schemas.microsoft.com/office/drawing/2014/main" val="445998118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485569286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3945136948"/>
                    </a:ext>
                  </a:extLst>
                </a:gridCol>
              </a:tblGrid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2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2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Typical</a:t>
                      </a:r>
                      <a:r>
                        <a:rPr lang="tr-TR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22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Current</a:t>
                      </a:r>
                      <a:r>
                        <a:rPr lang="tr-TR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 12 V</a:t>
                      </a:r>
                      <a:endParaRPr lang="tr-TR" sz="2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2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</a:t>
                      </a:r>
                      <a:r>
                        <a:rPr lang="tr-TR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22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Current</a:t>
                      </a:r>
                      <a:r>
                        <a:rPr lang="tr-TR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 12 V</a:t>
                      </a:r>
                      <a:endParaRPr lang="tr-TR" sz="2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931444"/>
                  </a:ext>
                </a:extLst>
              </a:tr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G500 GDU 1060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7.29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12.45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0432227"/>
                  </a:ext>
                </a:extLst>
              </a:tr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G500 GDU 700P (</a:t>
                      </a:r>
                      <a:r>
                        <a:rPr lang="tr-TR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Screen</a:t>
                      </a: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 A</a:t>
                      </a:r>
                      <a:endParaRPr lang="tr-T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822873"/>
                  </a:ext>
                </a:extLst>
              </a:tr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GTN 750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3.45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8.58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642958"/>
                  </a:ext>
                </a:extLst>
              </a:tr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GTX 345</a:t>
                      </a:r>
                      <a:endParaRPr lang="tr-T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1.30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0083405"/>
                  </a:ext>
                </a:extLst>
              </a:tr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GMA 345</a:t>
                      </a:r>
                      <a:endParaRPr lang="tr-T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2.39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3586004"/>
                  </a:ext>
                </a:extLst>
              </a:tr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G5</a:t>
                      </a:r>
                      <a:endParaRPr lang="tr-T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0.25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8470507"/>
                  </a:ext>
                </a:extLst>
              </a:tr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tr-TR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15.49 A</a:t>
                      </a:r>
                      <a:endParaRPr lang="tr-TR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30.97 A</a:t>
                      </a:r>
                      <a:endParaRPr lang="tr-TR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6925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4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3092D9FB-01B2-44EF-BA5C-3C9B24E611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510991"/>
              </p:ext>
            </p:extLst>
          </p:nvPr>
        </p:nvGraphicFramePr>
        <p:xfrm>
          <a:off x="628650" y="1981200"/>
          <a:ext cx="7886700" cy="1714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6201543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3811793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75428273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endParaRPr lang="tr-T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 err="1"/>
                        <a:t>Capacity</a:t>
                      </a:r>
                      <a:endParaRPr lang="tr-T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 err="1"/>
                        <a:t>Weight</a:t>
                      </a:r>
                      <a:endParaRPr lang="tr-T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764745"/>
                  </a:ext>
                </a:extLst>
              </a:tr>
              <a:tr h="63605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 err="1"/>
                        <a:t>Concorde</a:t>
                      </a:r>
                      <a:r>
                        <a:rPr lang="tr-TR" sz="2000" dirty="0"/>
                        <a:t> RG-25XC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2000" dirty="0"/>
                        <a:t>24 Ah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2000" dirty="0"/>
                        <a:t>10.7 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4184032"/>
                  </a:ext>
                </a:extLst>
              </a:tr>
              <a:tr h="636058">
                <a:tc>
                  <a:txBody>
                    <a:bodyPr/>
                    <a:lstStyle/>
                    <a:p>
                      <a:r>
                        <a:rPr lang="tr-TR" sz="2000" dirty="0" err="1"/>
                        <a:t>Concorde</a:t>
                      </a:r>
                      <a:r>
                        <a:rPr lang="tr-TR" sz="2000" dirty="0"/>
                        <a:t> RG-35A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2000" dirty="0"/>
                        <a:t>29 Ah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2000" dirty="0"/>
                        <a:t>13.4 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716769"/>
                  </a:ext>
                </a:extLst>
              </a:tr>
            </a:tbl>
          </a:graphicData>
        </a:graphic>
      </p:graphicFrame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3F73F162-624F-40E6-B0C9-618E0DA4C7E6}"/>
              </a:ext>
            </a:extLst>
          </p:cNvPr>
          <p:cNvSpPr txBox="1">
            <a:spLocks/>
          </p:cNvSpPr>
          <p:nvPr/>
        </p:nvSpPr>
        <p:spPr>
          <a:xfrm>
            <a:off x="585581" y="403353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dirty="0" err="1"/>
              <a:t>Aviyoniklerin</a:t>
            </a:r>
            <a:r>
              <a:rPr lang="tr-TR" dirty="0"/>
              <a:t> toplam maksimum akımı 31 A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5DE7BA1-08F3-4303-9AB1-7EEFCC616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9" t="20242" r="27660" b="19081"/>
          <a:stretch/>
        </p:blipFill>
        <p:spPr>
          <a:xfrm>
            <a:off x="2057400" y="4799134"/>
            <a:ext cx="1600200" cy="144780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66C82F7-339A-45FF-971C-6A5868A2AA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t="21466" r="24167" b="21232"/>
          <a:stretch/>
        </p:blipFill>
        <p:spPr>
          <a:xfrm>
            <a:off x="4800600" y="4799133"/>
            <a:ext cx="1959373" cy="1447802"/>
          </a:xfrm>
          <a:prstGeom prst="rect">
            <a:avLst/>
          </a:prstGeom>
        </p:spPr>
      </p:pic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C9607AD7-5244-4399-9F53-C6B9E3B0C239}"/>
              </a:ext>
            </a:extLst>
          </p:cNvPr>
          <p:cNvSpPr txBox="1">
            <a:spLocks/>
          </p:cNvSpPr>
          <p:nvPr/>
        </p:nvSpPr>
        <p:spPr>
          <a:xfrm>
            <a:off x="2133600" y="6246935"/>
            <a:ext cx="1447800" cy="382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dirty="0"/>
              <a:t>RG-25XC</a:t>
            </a:r>
          </a:p>
        </p:txBody>
      </p:sp>
      <p:sp>
        <p:nvSpPr>
          <p:cNvPr id="11" name="İçerik Yer Tutucusu 2">
            <a:extLst>
              <a:ext uri="{FF2B5EF4-FFF2-40B4-BE49-F238E27FC236}">
                <a16:creationId xmlns:a16="http://schemas.microsoft.com/office/drawing/2014/main" id="{EFB1BE7E-8D2C-4F3B-9B4C-904964082B6B}"/>
              </a:ext>
            </a:extLst>
          </p:cNvPr>
          <p:cNvSpPr txBox="1">
            <a:spLocks/>
          </p:cNvSpPr>
          <p:nvPr/>
        </p:nvSpPr>
        <p:spPr>
          <a:xfrm>
            <a:off x="5250199" y="6256874"/>
            <a:ext cx="1060174" cy="42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dirty="0"/>
              <a:t>RG-35A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BAA45EA-96DC-4136-9D86-66C1F1ED0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/>
              <a:t>Enerji Kullanımı ve Batarya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40812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79120EF-C428-420D-B80F-C7EDC39D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Teşekkürler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3661EF66-F2BA-4848-8ECD-19A5C6D23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54280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79120EF-C428-420D-B80F-C7EDC39D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tr-TR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3661EF66-F2BA-4848-8ECD-19A5C6D23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6298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79120EF-C428-420D-B80F-C7EDC39D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tr-TR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3661EF66-F2BA-4848-8ECD-19A5C6D23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50105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79120EF-C428-420D-B80F-C7EDC39D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Engine Information </a:t>
            </a:r>
            <a:r>
              <a:rPr lang="tr-TR" dirty="0" err="1"/>
              <a:t>System</a:t>
            </a:r>
            <a:r>
              <a:rPr lang="tr-TR" dirty="0"/>
              <a:t> (EIS)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8AE6AD2-8B2C-4914-9167-69A5056396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297" y="1939743"/>
            <a:ext cx="6415405" cy="27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86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İçerik Yer Tutucusu 2">
            <a:extLst>
              <a:ext uri="{FF2B5EF4-FFF2-40B4-BE49-F238E27FC236}">
                <a16:creationId xmlns:a16="http://schemas.microsoft.com/office/drawing/2014/main" id="{EDB07F6B-DD2C-4C05-B9D1-61444345B6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8332070"/>
              </p:ext>
            </p:extLst>
          </p:nvPr>
        </p:nvGraphicFramePr>
        <p:xfrm>
          <a:off x="304800" y="699136"/>
          <a:ext cx="8534400" cy="5168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>
                  <a:extLst>
                    <a:ext uri="{9D8B030D-6E8A-4147-A177-3AD203B41FA5}">
                      <a16:colId xmlns:a16="http://schemas.microsoft.com/office/drawing/2014/main" val="1038778170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4283725987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396846526"/>
                    </a:ext>
                  </a:extLst>
                </a:gridCol>
              </a:tblGrid>
              <a:tr h="3940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PFD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MFD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EIS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5488766"/>
                  </a:ext>
                </a:extLst>
              </a:tr>
              <a:tr h="4774183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Attitude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Airspeed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Altitude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Vertical Speed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Turn Coordinator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HSI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HSI Map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Clock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Lateral and Vertical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Deviation Indicators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Datalink Weather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Display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Radar Altimeter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Autopilot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Annunciations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Flight Director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Synthetic Vision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Flight Path Marker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System Advisories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Safety Monitors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GPS NAV Status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Display Backup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Terrain Avoidance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Navigation Map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Traffic 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Terrain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Charts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Flight Plan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Weather 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Waypoint Information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Music Services 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Terrain Avoidance 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Engine Data 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System Advisories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Video 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Fuel Qty (Main, Aux)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RPM/Tach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Propeller Sync Display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Manifold Pressure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Oil Pressure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Oil Temperature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Fuel Flow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Fuel Pressure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Fuel Calculations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Cylinder Operating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Temperatures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(CHT, EGT)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TIT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Lean Assist Mode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Carburetor Air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Temperature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Intercooler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Temperatures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(IAT, CDT, Difference)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Amps/Volts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Selectable Fields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Adjustable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Advisories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7698465"/>
                  </a:ext>
                </a:extLst>
              </a:tr>
            </a:tbl>
          </a:graphicData>
        </a:graphic>
      </p:graphicFrame>
      <p:sp>
        <p:nvSpPr>
          <p:cNvPr id="2" name="Unvan 1">
            <a:extLst>
              <a:ext uri="{FF2B5EF4-FFF2-40B4-BE49-F238E27FC236}">
                <a16:creationId xmlns:a16="http://schemas.microsoft.com/office/drawing/2014/main" id="{079120EF-C428-420D-B80F-C7EDC39D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0162"/>
            <a:ext cx="7886700" cy="729298"/>
          </a:xfrm>
        </p:spPr>
        <p:txBody>
          <a:bodyPr/>
          <a:lstStyle/>
          <a:p>
            <a:pPr algn="ctr"/>
            <a:r>
              <a:rPr lang="tr-TR" dirty="0"/>
              <a:t>Engine Information </a:t>
            </a:r>
            <a:r>
              <a:rPr lang="tr-TR" dirty="0" err="1"/>
              <a:t>System</a:t>
            </a:r>
            <a:r>
              <a:rPr lang="tr-TR" dirty="0"/>
              <a:t> (EIS)</a:t>
            </a:r>
          </a:p>
        </p:txBody>
      </p:sp>
    </p:spTree>
    <p:extLst>
      <p:ext uri="{BB962C8B-B14F-4D97-AF65-F5344CB8AC3E}">
        <p14:creationId xmlns:p14="http://schemas.microsoft.com/office/powerpoint/2010/main" val="2240328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79120EF-C428-420D-B80F-C7EDC39D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Engine Information </a:t>
            </a:r>
            <a:r>
              <a:rPr lang="tr-TR" dirty="0" err="1"/>
              <a:t>System</a:t>
            </a:r>
            <a:r>
              <a:rPr lang="tr-TR" dirty="0"/>
              <a:t> (EIS)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3661EF66-F2BA-4848-8ECD-19A5C6D23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Components </a:t>
            </a:r>
            <a:r>
              <a:rPr lang="tr-TR" sz="2800" dirty="0" err="1"/>
              <a:t>for</a:t>
            </a:r>
            <a:r>
              <a:rPr lang="tr-TR" sz="2800" dirty="0"/>
              <a:t> EIS</a:t>
            </a:r>
          </a:p>
          <a:p>
            <a:pPr lvl="1"/>
            <a:r>
              <a:rPr lang="tr-TR" sz="2400" dirty="0"/>
              <a:t>GEA 110 Engine </a:t>
            </a:r>
            <a:r>
              <a:rPr lang="tr-TR" sz="2400" dirty="0" err="1"/>
              <a:t>Interface</a:t>
            </a:r>
            <a:endParaRPr lang="tr-TR" sz="2400" dirty="0"/>
          </a:p>
          <a:p>
            <a:pPr lvl="1"/>
            <a:r>
              <a:rPr lang="tr-TR" sz="2400" dirty="0"/>
              <a:t>Engine </a:t>
            </a:r>
            <a:r>
              <a:rPr lang="tr-TR" sz="2400" dirty="0" err="1"/>
              <a:t>Annunciator</a:t>
            </a:r>
            <a:endParaRPr lang="tr-TR" sz="2400" dirty="0"/>
          </a:p>
          <a:p>
            <a:pPr lvl="1"/>
            <a:r>
              <a:rPr lang="tr-TR" sz="2400" dirty="0" err="1"/>
              <a:t>Carburetor</a:t>
            </a:r>
            <a:r>
              <a:rPr lang="tr-TR" sz="2400" dirty="0"/>
              <a:t> </a:t>
            </a:r>
            <a:r>
              <a:rPr lang="tr-TR" sz="2400" dirty="0" err="1"/>
              <a:t>Temperature</a:t>
            </a:r>
            <a:r>
              <a:rPr lang="tr-TR" sz="2400" dirty="0"/>
              <a:t> </a:t>
            </a:r>
            <a:r>
              <a:rPr lang="tr-TR" sz="2400" dirty="0" err="1"/>
              <a:t>Probe</a:t>
            </a:r>
            <a:endParaRPr lang="tr-TR" sz="2400" dirty="0"/>
          </a:p>
          <a:p>
            <a:pPr lvl="1"/>
            <a:r>
              <a:rPr lang="tr-TR" sz="2400" dirty="0" err="1"/>
              <a:t>Oil</a:t>
            </a:r>
            <a:r>
              <a:rPr lang="tr-TR" sz="2400" dirty="0"/>
              <a:t> </a:t>
            </a:r>
            <a:r>
              <a:rPr lang="tr-TR" sz="2400" dirty="0" err="1"/>
              <a:t>Temperature</a:t>
            </a:r>
            <a:r>
              <a:rPr lang="tr-TR" sz="2400" dirty="0"/>
              <a:t> </a:t>
            </a:r>
            <a:r>
              <a:rPr lang="tr-TR" sz="2400" dirty="0" err="1"/>
              <a:t>Probe</a:t>
            </a:r>
            <a:endParaRPr lang="tr-TR" sz="2400" dirty="0"/>
          </a:p>
          <a:p>
            <a:pPr lvl="1"/>
            <a:r>
              <a:rPr lang="tr-TR" sz="2400" dirty="0" err="1"/>
              <a:t>Fuel</a:t>
            </a:r>
            <a:r>
              <a:rPr lang="tr-TR" sz="2400" dirty="0"/>
              <a:t> </a:t>
            </a:r>
            <a:r>
              <a:rPr lang="tr-TR" sz="2400" dirty="0" err="1"/>
              <a:t>Flow</a:t>
            </a:r>
            <a:r>
              <a:rPr lang="tr-TR" sz="2400" dirty="0"/>
              <a:t> </a:t>
            </a:r>
            <a:r>
              <a:rPr lang="tr-TR" sz="2400" dirty="0" err="1"/>
              <a:t>Sensors</a:t>
            </a:r>
            <a:endParaRPr lang="tr-TR" sz="2400" dirty="0"/>
          </a:p>
          <a:p>
            <a:pPr lvl="1"/>
            <a:r>
              <a:rPr lang="tr-TR" sz="2400" dirty="0" err="1"/>
              <a:t>Brass</a:t>
            </a:r>
            <a:r>
              <a:rPr lang="tr-TR" sz="2400" dirty="0"/>
              <a:t> </a:t>
            </a:r>
            <a:r>
              <a:rPr lang="tr-TR" sz="2400" dirty="0" err="1"/>
              <a:t>Pressure</a:t>
            </a:r>
            <a:r>
              <a:rPr lang="tr-TR" sz="2400" dirty="0"/>
              <a:t> </a:t>
            </a:r>
            <a:r>
              <a:rPr lang="tr-TR" sz="2400" dirty="0" err="1"/>
              <a:t>Sensors</a:t>
            </a:r>
            <a:endParaRPr lang="tr-TR" sz="2400" dirty="0"/>
          </a:p>
          <a:p>
            <a:pPr lvl="1"/>
            <a:r>
              <a:rPr lang="tr-TR" sz="2400" dirty="0" err="1"/>
              <a:t>Stainless</a:t>
            </a:r>
            <a:r>
              <a:rPr lang="tr-TR" sz="2400" dirty="0"/>
              <a:t> Steel </a:t>
            </a:r>
            <a:r>
              <a:rPr lang="tr-TR" sz="2400" dirty="0" err="1"/>
              <a:t>Pressure</a:t>
            </a:r>
            <a:r>
              <a:rPr lang="tr-TR" sz="2400" dirty="0"/>
              <a:t> </a:t>
            </a:r>
            <a:r>
              <a:rPr lang="tr-TR" sz="2400" dirty="0" err="1"/>
              <a:t>Sensors</a:t>
            </a:r>
            <a:endParaRPr lang="tr-TR" sz="24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0CACD3C-2F16-4172-8705-375000A495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62600" y="1925789"/>
            <a:ext cx="1492250" cy="152971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2E6568CA-6F05-4F8F-A425-7DFAB4D195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63155" y="3465443"/>
            <a:ext cx="1052195" cy="6858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F942BC1-8158-446B-B4D6-59B43F47FF0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72" y="4195838"/>
            <a:ext cx="1129665" cy="620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EBEB3E20-919B-44F7-B3CF-1952B1EB35F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285" y="5158601"/>
            <a:ext cx="1129665" cy="63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9EE6725-3630-4EC7-976E-7ADCAF02A1B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510363"/>
            <a:ext cx="1759585" cy="82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D14A6E68-F685-45ED-9DAC-E2751C6CC03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716" y="5029200"/>
            <a:ext cx="99187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B8520E08-2CB7-47E7-8222-3BBE3446E5D6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016947" y="5880500"/>
            <a:ext cx="1640522" cy="525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559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Seçimi</a:t>
            </a:r>
            <a:endParaRPr lang="en-US" sz="36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255ABCC-FD35-4F77-B4FE-3A3DC5B33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99" y="2133600"/>
            <a:ext cx="6911201" cy="340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30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Seçimi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D3EEAC4C-E489-40BE-AE52-B31541E78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783100"/>
              </p:ext>
            </p:extLst>
          </p:nvPr>
        </p:nvGraphicFramePr>
        <p:xfrm>
          <a:off x="609600" y="1825625"/>
          <a:ext cx="7905750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75765">
                  <a:extLst>
                    <a:ext uri="{9D8B030D-6E8A-4147-A177-3AD203B41FA5}">
                      <a16:colId xmlns:a16="http://schemas.microsoft.com/office/drawing/2014/main" val="2002125249"/>
                    </a:ext>
                  </a:extLst>
                </a:gridCol>
                <a:gridCol w="2829985">
                  <a:extLst>
                    <a:ext uri="{9D8B030D-6E8A-4147-A177-3AD203B41FA5}">
                      <a16:colId xmlns:a16="http://schemas.microsoft.com/office/drawing/2014/main" val="3669999376"/>
                    </a:ext>
                  </a:extLst>
                </a:gridCol>
              </a:tblGrid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İstenilen Ekipman</a:t>
                      </a: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Seçilen </a:t>
                      </a:r>
                      <a:r>
                        <a:rPr lang="tr-TR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Aviyonik</a:t>
                      </a:r>
                      <a:endParaRPr lang="tr-TR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559831344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Seyrüsefer Ekipmanı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GTN 750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133343920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Transponder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GTX 345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888824004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Hız/İrtifa Göstergesi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 TXI / G5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717788532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Motor &amp;Yakıt Kontrol Paneli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EIS TXI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2364372550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Elektrik Kontrol Paneli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 TXI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3137723032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Saat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 TXI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4042268296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ELT (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Emergency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Locator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Transmitter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)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Artex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ME 406 ELT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2617091752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Magnetic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Compass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 (GMU 11/44)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3357257163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Statik Port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 TXI / G5 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3563538507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Pitot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Tube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1559770512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Stall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Uyarısı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 TXI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1450887204"/>
                  </a:ext>
                </a:extLst>
              </a:tr>
              <a:tr h="385562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Haberleşme Sistemi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GMA 345 / GTN 750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2327288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067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Seçimi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D3EEAC4C-E489-40BE-AE52-B31541E78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9372"/>
              </p:ext>
            </p:extLst>
          </p:nvPr>
        </p:nvGraphicFramePr>
        <p:xfrm>
          <a:off x="628650" y="1828584"/>
          <a:ext cx="7886700" cy="4348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4246206294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355391992"/>
                    </a:ext>
                  </a:extLst>
                </a:gridCol>
              </a:tblGrid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Gereksinim</a:t>
                      </a:r>
                      <a:endParaRPr lang="tr-TR" sz="1600" b="1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r-TR" sz="16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Seçilen</a:t>
                      </a:r>
                      <a:r>
                        <a:rPr lang="tr-TR" sz="1600" b="1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Aviyonik Ekipman</a:t>
                      </a:r>
                      <a:endParaRPr lang="tr-TR" sz="1600" b="1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33343920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ODTÜ-VLA-SRD-017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G500-Garmin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888824004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ODTÜ-VLA-SRD-018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G500-Garmin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71778853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ODTÜ-VLA-SRD-019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 G500-Garmin GTN 750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91980211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G500-Garmin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47597059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ODTÜ-VLA-SRD-021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G500-Garmin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8815593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ODTÜ-VLA-SRD-022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 GTN 750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364372550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ODTÜ-VLA-SRD-023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GTN 750-Garmin GTX 335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3772303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ODTÜ-VLA-SRD-024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 GMA 340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042268296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ODTÜ-VLA-SRD-026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61709175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ODTÜ-VLA-SRD-027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357257163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ODTÜ-VLA-SRD-028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63538507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ODTÜ-VLA-SRD-029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Artex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 ME406 ELT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55977051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ODTÜ-VLA-SRD-030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GTX 335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450887204"/>
                  </a:ext>
                </a:extLst>
              </a:tr>
              <a:tr h="334491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ODTÜ-VLA-SRD-025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GMA 340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327288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565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Seçimi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D3EEAC4C-E489-40BE-AE52-B31541E78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787419"/>
              </p:ext>
            </p:extLst>
          </p:nvPr>
        </p:nvGraphicFramePr>
        <p:xfrm>
          <a:off x="628650" y="1828584"/>
          <a:ext cx="7886700" cy="4348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4246206294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355391992"/>
                    </a:ext>
                  </a:extLst>
                </a:gridCol>
              </a:tblGrid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Gereksinim</a:t>
                      </a:r>
                      <a:endParaRPr lang="tr-TR" sz="1600" b="1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r-TR" sz="16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Seçilen</a:t>
                      </a:r>
                      <a:r>
                        <a:rPr lang="tr-TR" sz="1600" b="1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Aviyonik Ekipman</a:t>
                      </a:r>
                      <a:endParaRPr lang="tr-TR" sz="1600" b="1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33343920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ODTU-VLA-SRD-575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GTN 750 / G 500 TXI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888824004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ODTU-VLA-SRD-578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GTN 750 / G 500 TXI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71778853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ODTU-VLA-SRD-580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GTX 345 / GTN 750 / GMA 345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91980211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ODTU-VLA-SRD-581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GMA 345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47597059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ODTU-VLA-SRD-582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GMA 345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8815593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ODTU-VLA-SRD-583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GMA 345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364372550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ODTU-VLA-SRD-584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GMA 345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3772303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ODTU-VLA-SRD-585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GTN 750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042268296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ODTU-VLA-SRD-586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ELT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61709175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ODTU-VLA-SRD-587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GTX 345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357257163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ODTU-VLA-SRD-588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G5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63538507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ODTU-VLA-SRD-589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G5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55977051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ODTU-VLA-SRD-590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Pusula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450887204"/>
                  </a:ext>
                </a:extLst>
              </a:tr>
              <a:tr h="334491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327288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754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Seçimi</a:t>
            </a:r>
            <a:endParaRPr lang="en-US" sz="36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DFF8C32-A2A4-4566-BDF7-BB9DDE066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4002952"/>
            <a:ext cx="1944039" cy="194403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37F74D7-C10F-410C-8DA7-223130CE5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804843"/>
            <a:ext cx="6667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0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G500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tr-TR" dirty="0">
                <a:solidFill>
                  <a:srgbClr val="101010"/>
                </a:solidFill>
                <a:latin typeface="inherit"/>
              </a:rPr>
              <a:t>10.6</a:t>
            </a:r>
            <a:r>
              <a:rPr lang="es-ES" dirty="0">
                <a:solidFill>
                  <a:srgbClr val="101010"/>
                </a:solidFill>
                <a:latin typeface="inherit"/>
              </a:rPr>
              <a:t>"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Display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+ 7</a:t>
            </a:r>
            <a:r>
              <a:rPr lang="es-ES" dirty="0">
                <a:solidFill>
                  <a:srgbClr val="101010"/>
                </a:solidFill>
                <a:latin typeface="inherit"/>
              </a:rPr>
              <a:t>"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Portrait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Display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(Engine Information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System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)</a:t>
            </a:r>
          </a:p>
          <a:p>
            <a:pPr fontAlgn="base"/>
            <a:r>
              <a:rPr lang="tr-TR" dirty="0"/>
              <a:t>Diğer Garmin Aviyonik Ekipmanlarıyla uyumlu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GTN 750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GTX 345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GMA 345</a:t>
            </a:r>
          </a:p>
          <a:p>
            <a:pPr fontAlgn="base"/>
            <a:r>
              <a:rPr lang="tr-TR" dirty="0">
                <a:solidFill>
                  <a:srgbClr val="101010"/>
                </a:solidFill>
                <a:latin typeface="inherit"/>
              </a:rPr>
              <a:t>Gerekli diğer ekipmanlar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Statik Port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Pitot Tüpü vs.</a:t>
            </a:r>
          </a:p>
          <a:p>
            <a:pPr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Six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-Pack</a:t>
            </a:r>
          </a:p>
          <a:p>
            <a:pPr lvl="1"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Airspeed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Indicator</a:t>
            </a:r>
            <a:endParaRPr lang="tr-TR" dirty="0">
              <a:solidFill>
                <a:srgbClr val="101010"/>
              </a:solidFill>
              <a:latin typeface="inherit"/>
            </a:endParaRPr>
          </a:p>
          <a:p>
            <a:pPr lvl="1"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Attitude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Indicator</a:t>
            </a:r>
            <a:endParaRPr lang="tr-TR" dirty="0">
              <a:solidFill>
                <a:srgbClr val="101010"/>
              </a:solidFill>
              <a:latin typeface="inherit"/>
            </a:endParaRPr>
          </a:p>
          <a:p>
            <a:pPr lvl="1"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Altimeter</a:t>
            </a:r>
            <a:endParaRPr lang="tr-TR" dirty="0">
              <a:solidFill>
                <a:srgbClr val="101010"/>
              </a:solidFill>
              <a:latin typeface="inherit"/>
            </a:endParaRPr>
          </a:p>
          <a:p>
            <a:pPr lvl="1"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Turn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Coordinator</a:t>
            </a:r>
            <a:endParaRPr lang="tr-TR" dirty="0">
              <a:solidFill>
                <a:srgbClr val="101010"/>
              </a:solidFill>
              <a:latin typeface="inherit"/>
            </a:endParaRPr>
          </a:p>
          <a:p>
            <a:pPr lvl="1"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Heading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Coordinator</a:t>
            </a:r>
            <a:endParaRPr lang="tr-TR" dirty="0">
              <a:solidFill>
                <a:srgbClr val="101010"/>
              </a:solidFill>
              <a:latin typeface="inherit"/>
            </a:endParaRPr>
          </a:p>
          <a:p>
            <a:pPr lvl="1"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Vertical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Speed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Coordinator</a:t>
            </a:r>
            <a:endParaRPr lang="es-ES" dirty="0">
              <a:solidFill>
                <a:srgbClr val="101010"/>
              </a:solidFill>
              <a:latin typeface="inherit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4433466-7FF6-4C18-B012-5A221BC9FA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5" t="18673" r="4903" b="21892"/>
          <a:stretch/>
        </p:blipFill>
        <p:spPr>
          <a:xfrm>
            <a:off x="4267200" y="3766118"/>
            <a:ext cx="2921391" cy="192196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B7AA6FB8-A91C-4ED2-A3F6-A2A52AF2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9" t="6708" r="17702" b="7887"/>
          <a:stretch/>
        </p:blipFill>
        <p:spPr>
          <a:xfrm>
            <a:off x="7391400" y="3810000"/>
            <a:ext cx="1447799" cy="18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01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GTN750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tr-TR" dirty="0"/>
              <a:t>GPS/NAV/COMM/MFD</a:t>
            </a:r>
          </a:p>
          <a:p>
            <a:pPr fontAlgn="base"/>
            <a:r>
              <a:rPr lang="tr-TR" dirty="0"/>
              <a:t>Seyrüsefer Ekipmanı</a:t>
            </a:r>
          </a:p>
          <a:p>
            <a:pPr fontAlgn="base"/>
            <a:r>
              <a:rPr lang="tr-TR" dirty="0"/>
              <a:t>Uçuş planını görselleştirir</a:t>
            </a:r>
          </a:p>
          <a:p>
            <a:pPr fontAlgn="base"/>
            <a:r>
              <a:rPr lang="tr-TR" dirty="0"/>
              <a:t>Diğer Garmin Aviyonik Ekipmanlarıyla uyumlu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G500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GTX 345</a:t>
            </a:r>
          </a:p>
          <a:p>
            <a:pPr fontAlgn="base"/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B5680E4-DCBF-4A27-B5F8-22AE4376C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3429000"/>
            <a:ext cx="3258344" cy="32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3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690</Words>
  <Application>Microsoft Office PowerPoint</Application>
  <PresentationFormat>Ekran Gösterisi (4:3)</PresentationFormat>
  <Paragraphs>270</Paragraphs>
  <Slides>28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inherit</vt:lpstr>
      <vt:lpstr>Symbol</vt:lpstr>
      <vt:lpstr>Office Theme</vt:lpstr>
      <vt:lpstr>VLA Elektrik / Aviyonik Grubu </vt:lpstr>
      <vt:lpstr>İçerik</vt:lpstr>
      <vt:lpstr>Aviyonik Seçimi</vt:lpstr>
      <vt:lpstr>Aviyonik Seçimi</vt:lpstr>
      <vt:lpstr>Aviyonik Seçimi</vt:lpstr>
      <vt:lpstr>Aviyonik Seçimi</vt:lpstr>
      <vt:lpstr>Aviyonik Seçimi</vt:lpstr>
      <vt:lpstr>Garmin G500</vt:lpstr>
      <vt:lpstr>Garmin GTN750</vt:lpstr>
      <vt:lpstr>Garmin GTX 345</vt:lpstr>
      <vt:lpstr>Garmin GMA 345</vt:lpstr>
      <vt:lpstr>Garmin G5</vt:lpstr>
      <vt:lpstr>Artex ME406 ELT</vt:lpstr>
      <vt:lpstr>Aviyonik Mimari</vt:lpstr>
      <vt:lpstr>Işıklandırma Ekipmanı Seçimi</vt:lpstr>
      <vt:lpstr>Çarpışma Engelleyici Işıklar</vt:lpstr>
      <vt:lpstr>AVEO Engineering RedBaron DayLite</vt:lpstr>
      <vt:lpstr>Navigasyon / Pozisyon Işıkları</vt:lpstr>
      <vt:lpstr>AVEO Engineering  Andromeda DayLite</vt:lpstr>
      <vt:lpstr>Elektrik Mimari</vt:lpstr>
      <vt:lpstr>Enerji Kullanımı ve Batarya</vt:lpstr>
      <vt:lpstr>Enerji Kullanımı ve Batarya</vt:lpstr>
      <vt:lpstr>Teşekkürler</vt:lpstr>
      <vt:lpstr>PowerPoint Sunusu</vt:lpstr>
      <vt:lpstr>PowerPoint Sunusu</vt:lpstr>
      <vt:lpstr>Engine Information System (EIS)</vt:lpstr>
      <vt:lpstr>Engine Information System (EIS)</vt:lpstr>
      <vt:lpstr>Engine Information System (EIS)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VLA Elektrik/Aviyonik Grubu</dc:title>
  <dc:creator>Halil Temurtaş</dc:creator>
  <cp:lastModifiedBy>Halil Temurtaş</cp:lastModifiedBy>
  <cp:revision>39</cp:revision>
  <dcterms:created xsi:type="dcterms:W3CDTF">2018-09-27T15:46:51Z</dcterms:created>
  <dcterms:modified xsi:type="dcterms:W3CDTF">2019-04-06T10:15:27Z</dcterms:modified>
</cp:coreProperties>
</file>